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6CF6-02DA-42B5-B171-E3294CC4231A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44C-AF2F-4626-8F57-178330BF4B6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13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E369E-181D-48B6-A383-AC7D1007F70F}" type="slidenum">
              <a:rPr lang="fr-F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57688"/>
            <a:ext cx="5035550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8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CC4C-2FD9-4AA3-A85A-A749D928F28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2A61-C4D3-4A00-A86F-6EB84A38E77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7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0B21-BDC1-444C-9743-04501F7171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2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1D69-1691-4DE2-B35B-F3AA0B7CB49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/>
              <a:t>Fracture de la clavicule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7651" name="Picture 2" descr="I:\temp\icono\Assati Paul-64252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5" y="3716339"/>
            <a:ext cx="4032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18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6866" name="Picture 2" descr="F:\cours\imagesCAP4BK0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0275" y="188913"/>
            <a:ext cx="5251450" cy="2735262"/>
          </a:xfrm>
        </p:spPr>
      </p:pic>
      <p:pic>
        <p:nvPicPr>
          <p:cNvPr id="36867" name="Picture 3" descr="F:\cours\imagesCAWHRU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24339" y="3633788"/>
            <a:ext cx="3743325" cy="3224212"/>
          </a:xfrm>
        </p:spPr>
      </p:pic>
    </p:spTree>
    <p:extLst>
      <p:ext uri="{BB962C8B-B14F-4D97-AF65-F5344CB8AC3E}">
        <p14:creationId xmlns:p14="http://schemas.microsoft.com/office/powerpoint/2010/main" val="277870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Traitements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Fonctionnel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Orthopédique : le plus fréquent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Bandage coude au corps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Anneau en 8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Chirurgical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Fracture ouverte (urgence)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Peau menacée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Troubles vasculo-nerveux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Pseudarthrose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Certains ¼ externes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Sportif haut niveau (cycliste)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Centres dépendants</a:t>
            </a:r>
          </a:p>
        </p:txBody>
      </p:sp>
    </p:spTree>
    <p:extLst>
      <p:ext uri="{BB962C8B-B14F-4D97-AF65-F5344CB8AC3E}">
        <p14:creationId xmlns:p14="http://schemas.microsoft.com/office/powerpoint/2010/main" val="295133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/>
              <a:t>Traitements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341438"/>
            <a:ext cx="4038600" cy="37338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>
              <a:lnSpc>
                <a:spcPct val="90000"/>
              </a:lnSpc>
              <a:buNone/>
            </a:pPr>
            <a:endParaRPr lang="fr-FR" sz="1800" b="1">
              <a:solidFill>
                <a:srgbClr val="FAFD00"/>
              </a:solidFill>
              <a:latin typeface="Verdana" pitchFamily="34" charset="0"/>
            </a:endParaRPr>
          </a:p>
          <a:p>
            <a:pPr defTabSz="762000" eaLnBrk="1" hangingPunct="1">
              <a:lnSpc>
                <a:spcPct val="90000"/>
              </a:lnSpc>
            </a:pPr>
            <a:endParaRPr lang="fr-FR" sz="2000"/>
          </a:p>
          <a:p>
            <a:pPr defTabSz="762000" eaLnBrk="1" hangingPunct="1">
              <a:lnSpc>
                <a:spcPct val="90000"/>
              </a:lnSpc>
            </a:pPr>
            <a:r>
              <a:rPr lang="fr-FR" sz="2000"/>
              <a:t>Consolidation en 5 sem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FR" sz="2000"/>
              <a:t>Fréquence des cals vicieux</a:t>
            </a:r>
          </a:p>
          <a:p>
            <a:pPr defTabSz="762000" eaLnBrk="1" hangingPunct="1">
              <a:lnSpc>
                <a:spcPct val="90000"/>
              </a:lnSpc>
            </a:pPr>
            <a:endParaRPr lang="fr-FR" sz="1800" b="1">
              <a:latin typeface="Verdana" pitchFamily="34" charset="0"/>
            </a:endParaRPr>
          </a:p>
        </p:txBody>
      </p:sp>
      <p:pic>
        <p:nvPicPr>
          <p:cNvPr id="38915" name="Picture 2" descr="F:\cours\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64426" y="1557339"/>
            <a:ext cx="2519363" cy="2427287"/>
          </a:xfrm>
        </p:spPr>
      </p:pic>
      <p:pic>
        <p:nvPicPr>
          <p:cNvPr id="38916" name="Picture 3" descr="F:\cours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6" y="3644900"/>
            <a:ext cx="309721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F:\cours\imagesCAUNNJ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3141664"/>
            <a:ext cx="25923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514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25701" y="341314"/>
            <a:ext cx="7516813" cy="985837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/>
              <a:t>Traitement orthopédique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209800"/>
            <a:ext cx="4267200" cy="41148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1800"/>
              <a:t>Fréquence des cals vicieux</a:t>
            </a:r>
          </a:p>
          <a:p>
            <a:pPr eaLnBrk="1" hangingPunct="1">
              <a:buFont typeface="Wingdings" pitchFamily="2" charset="2"/>
              <a:buNone/>
            </a:pPr>
            <a:endParaRPr lang="fr-FR" sz="1800"/>
          </a:p>
          <a:p>
            <a:pPr eaLnBrk="1" hangingPunct="1">
              <a:buFont typeface="Wingdings" pitchFamily="2" charset="2"/>
              <a:buNone/>
            </a:pPr>
            <a:endParaRPr lang="fr-FR" sz="1800"/>
          </a:p>
          <a:p>
            <a:pPr eaLnBrk="1" hangingPunct="1"/>
            <a:r>
              <a:rPr lang="fr-FR" sz="1800"/>
              <a:t>Aspect esthétique plus que fonctionnelle</a:t>
            </a:r>
          </a:p>
          <a:p>
            <a:pPr eaLnBrk="1" hangingPunct="1">
              <a:buFont typeface="Wingdings" pitchFamily="2" charset="2"/>
              <a:buNone/>
            </a:pPr>
            <a:endParaRPr lang="fr-FR" sz="1800"/>
          </a:p>
          <a:p>
            <a:pPr eaLnBrk="1" hangingPunct="1"/>
            <a:r>
              <a:rPr lang="fr-FR" sz="1800"/>
              <a:t>Pseudarthroses rares (traitement chirurgical)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133600" y="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4533900" cy="3606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150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0962" name="Picture 2" descr="C:\Users\Ballas\Desktop\Médecine\Icono\Mb Sup-Autres\Fr clav, ttt ortho, 6 mois, 1 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40963" name="Picture 3" descr="C:\Users\Ballas\Desktop\Médecine\Icono\Mb Sup-Autres\Fr clav, ttt ortho, 6 mois, 1 an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40463" y="692150"/>
            <a:ext cx="4038600" cy="2808288"/>
          </a:xfrm>
        </p:spPr>
      </p:pic>
      <p:pic>
        <p:nvPicPr>
          <p:cNvPr id="40964" name="Picture 4" descr="C:\Users\Ballas\Desktop\Médecine\Icono\Mb Sup-Autres\Fr clav, ttt ortho, 6 mois, 1 an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50" y="3644901"/>
            <a:ext cx="40195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09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/>
              <a:t>Traitement chirurgical</a:t>
            </a:r>
          </a:p>
        </p:txBody>
      </p:sp>
      <p:sp>
        <p:nvSpPr>
          <p:cNvPr id="41986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sp>
        <p:nvSpPr>
          <p:cNvPr id="41987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fr-FR" sz="2400"/>
          </a:p>
        </p:txBody>
      </p:sp>
      <p:sp>
        <p:nvSpPr>
          <p:cNvPr id="41988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1981200" y="1557339"/>
            <a:ext cx="82296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/>
              <a:t>Vissage centromedullaire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Laçages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Plaque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Brochage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Haubanage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Arthroscopie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Fixateur externe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3348039" y="3576638"/>
            <a:ext cx="694372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2000" b="1">
                <a:solidFill>
                  <a:srgbClr val="FFFFFF"/>
                </a:solidFill>
                <a:latin typeface="Verdana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005587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77827" name="Picture 3" descr="F:\cours\plaque cla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9804" r="7828" b="21568"/>
          <a:stretch>
            <a:fillRect/>
          </a:stretch>
        </p:blipFill>
        <p:spPr>
          <a:xfrm>
            <a:off x="3719513" y="188913"/>
            <a:ext cx="5040312" cy="2519362"/>
          </a:xfrm>
        </p:spPr>
      </p:pic>
      <p:pic>
        <p:nvPicPr>
          <p:cNvPr id="77828" name="Picture 4" descr="clav lc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3276601"/>
            <a:ext cx="4321175" cy="303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02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45058" name="Picture 3" descr="Imag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Image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Image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57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Image-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052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97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/>
              <a:t>Complications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/>
              <a:t>Précoces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Cutanée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Vasculaire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Nerveuse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Pulmonaire</a:t>
            </a:r>
          </a:p>
          <a:p>
            <a:pPr eaLnBrk="1" hangingPunct="1">
              <a:lnSpc>
                <a:spcPct val="80000"/>
              </a:lnSpc>
            </a:pPr>
            <a:endParaRPr lang="fr-FR" sz="2800"/>
          </a:p>
          <a:p>
            <a:pPr eaLnBrk="1" hangingPunct="1">
              <a:lnSpc>
                <a:spcPct val="80000"/>
              </a:lnSpc>
            </a:pPr>
            <a:r>
              <a:rPr lang="fr-FR" sz="2800"/>
              <a:t>Tardives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Pseudarthrose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Esthétique, cal osseux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Cal vicieux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/>
              <a:t>Fonctionnel</a:t>
            </a:r>
          </a:p>
        </p:txBody>
      </p:sp>
      <p:pic>
        <p:nvPicPr>
          <p:cNvPr id="78852" name="Picture 4" descr="clav cp tiers 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9" y="2781300"/>
            <a:ext cx="3959225" cy="259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14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Anatomie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981076"/>
            <a:ext cx="4500563" cy="39608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S </a:t>
            </a:r>
            <a:r>
              <a:rPr lang="fr-FR" sz="2800" dirty="0" err="1"/>
              <a:t>iltalique</a:t>
            </a:r>
            <a:endParaRPr lang="fr-F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2 articulations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Sternum : ménisque, </a:t>
            </a:r>
            <a:r>
              <a:rPr lang="fr-FR" sz="2400" dirty="0" err="1"/>
              <a:t>lgt</a:t>
            </a:r>
            <a:endParaRPr lang="fr-FR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Acromion : ménisque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fr-F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Insertions musculaires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/>
              <a:t>SCM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err="1"/>
              <a:t>Deltoide</a:t>
            </a:r>
            <a:r>
              <a:rPr lang="fr-FR" sz="2400" dirty="0"/>
              <a:t>, </a:t>
            </a:r>
            <a:r>
              <a:rPr lang="fr-FR" sz="2400" dirty="0" err="1"/>
              <a:t>pdc</a:t>
            </a:r>
            <a:r>
              <a:rPr lang="fr-FR" sz="2400" dirty="0"/>
              <a:t>, pectoral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/>
              <a:t>Insertions ligamentaires : conoïde et </a:t>
            </a:r>
            <a:r>
              <a:rPr lang="fr-FR" sz="2800" dirty="0" err="1"/>
              <a:t>trapezoïde</a:t>
            </a:r>
            <a:endParaRPr lang="fr-FR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800" dirty="0"/>
          </a:p>
        </p:txBody>
      </p:sp>
      <p:pic>
        <p:nvPicPr>
          <p:cNvPr id="28675" name="Picture 5" descr="fract%20clavicule%20déplacemen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967663" y="260350"/>
            <a:ext cx="2463800" cy="2833688"/>
          </a:xfrm>
        </p:spPr>
      </p:pic>
      <p:pic>
        <p:nvPicPr>
          <p:cNvPr id="28676" name="Picture 8" descr="clav%20vaisseau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4868863"/>
            <a:ext cx="3587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05501" y="2924176"/>
            <a:ext cx="4341813" cy="3700463"/>
          </a:xfrm>
        </p:spPr>
      </p:pic>
    </p:spTree>
    <p:extLst>
      <p:ext uri="{BB962C8B-B14F-4D97-AF65-F5344CB8AC3E}">
        <p14:creationId xmlns:p14="http://schemas.microsoft.com/office/powerpoint/2010/main" val="370139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Généralités - Mécanismes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/>
              <a:t>Fracture la plus fréquente chez l enfant</a:t>
            </a:r>
          </a:p>
          <a:p>
            <a:pPr eaLnBrk="1" hangingPunct="1">
              <a:buFont typeface="Wingdings" pitchFamily="2" charset="2"/>
              <a:buNone/>
            </a:pPr>
            <a:endParaRPr lang="fr-FR" sz="2800"/>
          </a:p>
          <a:p>
            <a:pPr eaLnBrk="1" hangingPunct="1"/>
            <a:r>
              <a:rPr lang="fr-FR" sz="2800"/>
              <a:t>Choc direct</a:t>
            </a:r>
          </a:p>
          <a:p>
            <a:pPr eaLnBrk="1" hangingPunct="1"/>
            <a:r>
              <a:rPr lang="fr-FR" sz="2800"/>
              <a:t>Indirect : chute sur la main</a:t>
            </a:r>
          </a:p>
          <a:p>
            <a:pPr eaLnBrk="1" hangingPunct="1"/>
            <a:endParaRPr lang="fr-FR" sz="2800"/>
          </a:p>
          <a:p>
            <a:pPr eaLnBrk="1" hangingPunct="1"/>
            <a:r>
              <a:rPr lang="fr-FR" sz="2800"/>
              <a:t>Localisation :</a:t>
            </a:r>
          </a:p>
          <a:p>
            <a:pPr lvl="1" eaLnBrk="1" hangingPunct="1"/>
            <a:r>
              <a:rPr lang="fr-FR" sz="2400"/>
              <a:t>1/3 moyen : 75%</a:t>
            </a:r>
          </a:p>
          <a:p>
            <a:pPr lvl="1" eaLnBrk="1" hangingPunct="1"/>
            <a:r>
              <a:rPr lang="fr-FR" sz="2400"/>
              <a:t>1/3 externe : 20%</a:t>
            </a:r>
          </a:p>
          <a:p>
            <a:pPr lvl="1" eaLnBrk="1" hangingPunct="1"/>
            <a:r>
              <a:rPr lang="fr-FR" sz="2400"/>
              <a:t>1/3 interne : rare</a:t>
            </a:r>
          </a:p>
        </p:txBody>
      </p:sp>
      <p:pic>
        <p:nvPicPr>
          <p:cNvPr id="29699" name="Picture 2" descr="F:\cours\vel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3933825"/>
            <a:ext cx="37719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7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Clinique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Interrogatoire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Renseignements généraux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Antécédents - Traitements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Anamnèse : mécanisme lésionnel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Attitude des traumatisés du mb sup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Examen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Inspection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Palpation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Signes associés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Complications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Cutané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Vx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Nerveux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/>
              <a:t>Pulmonaire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789363"/>
            <a:ext cx="4343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57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Diagnostique (2)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/>
              <a:t>Imagerie : </a:t>
            </a:r>
            <a:r>
              <a:rPr lang="fr-FR" sz="2400" dirty="0" err="1"/>
              <a:t>Rx</a:t>
            </a:r>
            <a:r>
              <a:rPr lang="fr-FR" sz="2400" dirty="0"/>
              <a:t> standards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Epaule de 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Défilé claviculaire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/>
              <a:t>Analyse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Localisation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Trait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Fragments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Déplacement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/>
              <a:t>Ligaments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0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sz="2400" dirty="0"/>
          </a:p>
        </p:txBody>
      </p:sp>
      <p:pic>
        <p:nvPicPr>
          <p:cNvPr id="31747" name="Picture 4" descr="Clv%20xr%20depl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56363" y="1844675"/>
            <a:ext cx="4038600" cy="2243138"/>
          </a:xfrm>
        </p:spPr>
      </p:pic>
    </p:spTree>
    <p:extLst>
      <p:ext uri="{BB962C8B-B14F-4D97-AF65-F5344CB8AC3E}">
        <p14:creationId xmlns:p14="http://schemas.microsoft.com/office/powerpoint/2010/main" val="288188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Classifications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Neer : 3 Stades, quart externe</a:t>
            </a:r>
          </a:p>
          <a:p>
            <a:pPr eaLnBrk="1" hangingPunct="1"/>
            <a:r>
              <a:rPr lang="fr-FR"/>
              <a:t>Robinson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Fracture de Latarjet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Jeune : diaphysaire deplacée</a:t>
            </a:r>
          </a:p>
          <a:p>
            <a:pPr eaLnBrk="1" hangingPunct="1"/>
            <a:r>
              <a:rPr lang="fr-FR"/>
              <a:t>Agé : extremites peu deplacée</a:t>
            </a:r>
          </a:p>
        </p:txBody>
      </p:sp>
    </p:spTree>
    <p:extLst>
      <p:ext uri="{BB962C8B-B14F-4D97-AF65-F5344CB8AC3E}">
        <p14:creationId xmlns:p14="http://schemas.microsoft.com/office/powerpoint/2010/main" val="163615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7850" y="2133601"/>
            <a:ext cx="4038600" cy="3154363"/>
          </a:xfrm>
        </p:spPr>
      </p:pic>
      <p:pic>
        <p:nvPicPr>
          <p:cNvPr id="33795" name="Picture 4" descr="F:\cours\imagesCASBQR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1" y="1412875"/>
            <a:ext cx="30003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97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4818" name="Picture 2" descr="F:\cours\neer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28975" y="260350"/>
            <a:ext cx="5734050" cy="3024188"/>
          </a:xfrm>
        </p:spPr>
      </p:pic>
      <p:pic>
        <p:nvPicPr>
          <p:cNvPr id="34819" name="Picture 2" descr="F:\cours\clav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63751" y="3860800"/>
            <a:ext cx="3459163" cy="2559050"/>
          </a:xfrm>
        </p:spPr>
      </p:pic>
      <p:pic>
        <p:nvPicPr>
          <p:cNvPr id="34820" name="Picture 3" descr="F:\cours\clav extra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15050" y="4292601"/>
            <a:ext cx="4222750" cy="2062163"/>
          </a:xfrm>
        </p:spPr>
      </p:pic>
    </p:spTree>
    <p:extLst>
      <p:ext uri="{BB962C8B-B14F-4D97-AF65-F5344CB8AC3E}">
        <p14:creationId xmlns:p14="http://schemas.microsoft.com/office/powerpoint/2010/main" val="55377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5842" name="Picture 7" descr="PA13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6167438" y="1628776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fr-FR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9" descr="PA13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92876" y="1600201"/>
            <a:ext cx="3395663" cy="4525963"/>
          </a:xfrm>
        </p:spPr>
      </p:pic>
    </p:spTree>
    <p:extLst>
      <p:ext uri="{BB962C8B-B14F-4D97-AF65-F5344CB8AC3E}">
        <p14:creationId xmlns:p14="http://schemas.microsoft.com/office/powerpoint/2010/main" val="223843186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Grand écran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1_Thème Office</vt:lpstr>
      <vt:lpstr>Fracture de la clavicule</vt:lpstr>
      <vt:lpstr>Anatomie</vt:lpstr>
      <vt:lpstr>Généralités - Mécanismes</vt:lpstr>
      <vt:lpstr>Clinique</vt:lpstr>
      <vt:lpstr>Diagnostique (2)</vt:lpstr>
      <vt:lpstr>Classifications</vt:lpstr>
      <vt:lpstr>Présentation PowerPoint</vt:lpstr>
      <vt:lpstr>Présentation PowerPoint</vt:lpstr>
      <vt:lpstr>Présentation PowerPoint</vt:lpstr>
      <vt:lpstr>Présentation PowerPoint</vt:lpstr>
      <vt:lpstr>Traitements</vt:lpstr>
      <vt:lpstr>Traitements</vt:lpstr>
      <vt:lpstr>Traitement orthopédique</vt:lpstr>
      <vt:lpstr>Présentation PowerPoint</vt:lpstr>
      <vt:lpstr>Traitement chirurgical</vt:lpstr>
      <vt:lpstr>Présentation PowerPoint</vt:lpstr>
      <vt:lpstr>Présentation PowerPoint</vt:lpstr>
      <vt:lpstr>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la Scapula</dc:title>
  <dc:creator>richardballas</dc:creator>
  <cp:lastModifiedBy>richardballas</cp:lastModifiedBy>
  <cp:revision>2</cp:revision>
  <dcterms:created xsi:type="dcterms:W3CDTF">2017-09-12T11:28:00Z</dcterms:created>
  <dcterms:modified xsi:type="dcterms:W3CDTF">2017-09-12T11:29:32Z</dcterms:modified>
</cp:coreProperties>
</file>